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sldIdLst>
    <p:sldId id="259" r:id="rId2"/>
    <p:sldId id="260" r:id="rId3"/>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8" userDrawn="1">
          <p15:clr>
            <a:srgbClr val="A4A3A4"/>
          </p15:clr>
        </p15:guide>
        <p15:guide id="2" pos="21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9456"/>
    <a:srgbClr val="F48037"/>
    <a:srgbClr val="FFEBF5"/>
    <a:srgbClr val="E6B1B7"/>
    <a:srgbClr val="FFD966"/>
    <a:srgbClr val="835134"/>
    <a:srgbClr val="9CB7D4"/>
    <a:srgbClr val="5F6CB0"/>
    <a:srgbClr val="D46293"/>
    <a:srgbClr val="E049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88" autoAdjust="0"/>
    <p:restoredTop sz="94845" autoAdjust="0"/>
  </p:normalViewPr>
  <p:slideViewPr>
    <p:cSldViewPr snapToGrid="0" showGuides="1">
      <p:cViewPr varScale="1">
        <p:scale>
          <a:sx n="54" d="100"/>
          <a:sy n="54" d="100"/>
        </p:scale>
        <p:origin x="3043" y="77"/>
      </p:cViewPr>
      <p:guideLst>
        <p:guide orient="horz" pos="3188"/>
        <p:guide pos="218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4" y="44"/>
            <a:ext cx="2918621" cy="494813"/>
          </a:xfrm>
          <a:prstGeom prst="rect">
            <a:avLst/>
          </a:prstGeom>
        </p:spPr>
        <p:txBody>
          <a:bodyPr vert="horz" lIns="90312" tIns="45166" rIns="90312" bIns="4516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618" y="44"/>
            <a:ext cx="2918621" cy="494813"/>
          </a:xfrm>
          <a:prstGeom prst="rect">
            <a:avLst/>
          </a:prstGeom>
        </p:spPr>
        <p:txBody>
          <a:bodyPr vert="horz" lIns="90312" tIns="45166" rIns="90312" bIns="45166" rtlCol="0"/>
          <a:lstStyle>
            <a:lvl1pPr algn="r">
              <a:defRPr sz="1200"/>
            </a:lvl1pPr>
          </a:lstStyle>
          <a:p>
            <a:fld id="{1287D542-8686-4735-A77C-A5837A49EA9A}" type="datetimeFigureOut">
              <a:rPr kumimoji="1" lang="ja-JP" altLang="en-US" smtClean="0"/>
              <a:t>2026/5/14</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30575"/>
          </a:xfrm>
          <a:prstGeom prst="rect">
            <a:avLst/>
          </a:prstGeom>
          <a:noFill/>
          <a:ln w="12700">
            <a:solidFill>
              <a:prstClr val="black"/>
            </a:solidFill>
          </a:ln>
        </p:spPr>
        <p:txBody>
          <a:bodyPr vert="horz" lIns="90312" tIns="45166" rIns="90312" bIns="45166" rtlCol="0" anchor="ctr"/>
          <a:lstStyle/>
          <a:p>
            <a:endParaRPr lang="ja-JP" altLang="en-US"/>
          </a:p>
        </p:txBody>
      </p:sp>
      <p:sp>
        <p:nvSpPr>
          <p:cNvPr id="5" name="ノート プレースホルダー 4"/>
          <p:cNvSpPr>
            <a:spLocks noGrp="1"/>
          </p:cNvSpPr>
          <p:nvPr>
            <p:ph type="body" sz="quarter" idx="3"/>
          </p:nvPr>
        </p:nvSpPr>
        <p:spPr>
          <a:xfrm>
            <a:off x="673910" y="4748038"/>
            <a:ext cx="5387982" cy="3884437"/>
          </a:xfrm>
          <a:prstGeom prst="rect">
            <a:avLst/>
          </a:prstGeom>
        </p:spPr>
        <p:txBody>
          <a:bodyPr vert="horz" lIns="90312" tIns="45166" rIns="90312" bIns="4516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4" y="9371544"/>
            <a:ext cx="2918621" cy="494813"/>
          </a:xfrm>
          <a:prstGeom prst="rect">
            <a:avLst/>
          </a:prstGeom>
        </p:spPr>
        <p:txBody>
          <a:bodyPr vert="horz" lIns="90312" tIns="45166" rIns="90312" bIns="4516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618" y="9371544"/>
            <a:ext cx="2918621" cy="494813"/>
          </a:xfrm>
          <a:prstGeom prst="rect">
            <a:avLst/>
          </a:prstGeom>
        </p:spPr>
        <p:txBody>
          <a:bodyPr vert="horz" lIns="90312" tIns="45166" rIns="90312" bIns="45166" rtlCol="0" anchor="b"/>
          <a:lstStyle>
            <a:lvl1pPr algn="r">
              <a:defRPr sz="1200"/>
            </a:lvl1pPr>
          </a:lstStyle>
          <a:p>
            <a:fld id="{889F43DD-28A4-4325-B3A1-F6BD5FD6D059}" type="slidenum">
              <a:rPr kumimoji="1" lang="ja-JP" altLang="en-US" smtClean="0"/>
              <a:t>‹#›</a:t>
            </a:fld>
            <a:endParaRPr kumimoji="1" lang="ja-JP" altLang="en-US"/>
          </a:p>
        </p:txBody>
      </p:sp>
    </p:spTree>
    <p:extLst>
      <p:ext uri="{BB962C8B-B14F-4D97-AF65-F5344CB8AC3E}">
        <p14:creationId xmlns:p14="http://schemas.microsoft.com/office/powerpoint/2010/main" val="6345261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889F43DD-28A4-4325-B3A1-F6BD5FD6D059}" type="slidenum">
              <a:rPr kumimoji="1" lang="ja-JP" altLang="en-US" smtClean="0"/>
              <a:t>1</a:t>
            </a:fld>
            <a:endParaRPr kumimoji="1" lang="ja-JP" altLang="en-US"/>
          </a:p>
        </p:txBody>
      </p:sp>
    </p:spTree>
    <p:extLst>
      <p:ext uri="{BB962C8B-B14F-4D97-AF65-F5344CB8AC3E}">
        <p14:creationId xmlns:p14="http://schemas.microsoft.com/office/powerpoint/2010/main" val="2941092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889F43DD-28A4-4325-B3A1-F6BD5FD6D059}" type="slidenum">
              <a:rPr kumimoji="1" lang="ja-JP" altLang="en-US" smtClean="0"/>
              <a:t>2</a:t>
            </a:fld>
            <a:endParaRPr kumimoji="1" lang="ja-JP" altLang="en-US"/>
          </a:p>
        </p:txBody>
      </p:sp>
    </p:spTree>
    <p:extLst>
      <p:ext uri="{BB962C8B-B14F-4D97-AF65-F5344CB8AC3E}">
        <p14:creationId xmlns:p14="http://schemas.microsoft.com/office/powerpoint/2010/main" val="653793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4071406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3821411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2981440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99639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424048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370887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39671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3702293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4026115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828751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6CE48E-EAEF-41CD-8608-2C7017246761}" type="datetimeFigureOut">
              <a:rPr kumimoji="1" lang="ja-JP" altLang="en-US" smtClean="0"/>
              <a:t>2026/5/14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3321981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96CE48E-EAEF-41CD-8608-2C7017246761}" type="datetimeFigureOut">
              <a:rPr kumimoji="1" lang="ja-JP" altLang="en-US" smtClean="0"/>
              <a:t>2026/5/14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5D359A9-89F7-4DE9-AC7E-619C41D2CF47}" type="slidenum">
              <a:rPr kumimoji="1" lang="ja-JP" altLang="en-US" smtClean="0"/>
              <a:t>‹#›</a:t>
            </a:fld>
            <a:endParaRPr kumimoji="1" lang="ja-JP" altLang="en-US"/>
          </a:p>
        </p:txBody>
      </p:sp>
    </p:spTree>
    <p:extLst>
      <p:ext uri="{BB962C8B-B14F-4D97-AF65-F5344CB8AC3E}">
        <p14:creationId xmlns:p14="http://schemas.microsoft.com/office/powerpoint/2010/main" val="15721324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2137119" y="145732"/>
            <a:ext cx="2583759" cy="338554"/>
          </a:xfrm>
          <a:prstGeom prst="rect">
            <a:avLst/>
          </a:prstGeom>
          <a:noFill/>
        </p:spPr>
        <p:txBody>
          <a:bodyPr wrap="square" rtlCol="0">
            <a:spAutoFit/>
          </a:bodyPr>
          <a:lstStyle/>
          <a:p>
            <a:r>
              <a:rPr lang="ja-JP" altLang="en-US" sz="1600" b="1" dirty="0">
                <a:solidFill>
                  <a:schemeClr val="bg2">
                    <a:lumMod val="25000"/>
                  </a:schemeClr>
                </a:solidFill>
                <a:latin typeface="BIZ UDPゴシック" panose="020B0400000000000000" pitchFamily="50" charset="-128"/>
                <a:ea typeface="BIZ UDPゴシック" panose="020B0400000000000000" pitchFamily="50" charset="-128"/>
              </a:rPr>
              <a:t>令和</a:t>
            </a:r>
            <a:r>
              <a:rPr lang="en-US" altLang="ja-JP" sz="1600" b="1" dirty="0">
                <a:solidFill>
                  <a:schemeClr val="bg2">
                    <a:lumMod val="25000"/>
                  </a:schemeClr>
                </a:solidFill>
                <a:latin typeface="BIZ UDPゴシック" panose="020B0400000000000000" pitchFamily="50" charset="-128"/>
                <a:ea typeface="BIZ UDPゴシック" panose="020B0400000000000000" pitchFamily="50" charset="-128"/>
              </a:rPr>
              <a:t>7</a:t>
            </a:r>
            <a:r>
              <a:rPr lang="ja-JP" altLang="en-US" sz="1600" b="1" dirty="0">
                <a:solidFill>
                  <a:schemeClr val="bg2">
                    <a:lumMod val="25000"/>
                  </a:schemeClr>
                </a:solidFill>
                <a:latin typeface="BIZ UDPゴシック" panose="020B0400000000000000" pitchFamily="50" charset="-128"/>
                <a:ea typeface="BIZ UDPゴシック" panose="020B0400000000000000" pitchFamily="50" charset="-128"/>
              </a:rPr>
              <a:t>年度</a:t>
            </a:r>
            <a:r>
              <a:rPr lang="en-US" altLang="ja-JP" sz="1600" b="1" dirty="0">
                <a:solidFill>
                  <a:schemeClr val="bg2">
                    <a:lumMod val="25000"/>
                  </a:schemeClr>
                </a:solidFill>
                <a:latin typeface="BIZ UDPゴシック" panose="020B0400000000000000" pitchFamily="50" charset="-128"/>
                <a:ea typeface="BIZ UDPゴシック" panose="020B0400000000000000" pitchFamily="50" charset="-128"/>
              </a:rPr>
              <a:t>WAM</a:t>
            </a:r>
            <a:r>
              <a:rPr lang="ja-JP" altLang="en-US" sz="1600" b="1" dirty="0">
                <a:solidFill>
                  <a:schemeClr val="bg2">
                    <a:lumMod val="25000"/>
                  </a:schemeClr>
                </a:solidFill>
                <a:latin typeface="BIZ UDPゴシック" panose="020B0400000000000000" pitchFamily="50" charset="-128"/>
                <a:ea typeface="BIZ UDPゴシック" panose="020B0400000000000000" pitchFamily="50" charset="-128"/>
              </a:rPr>
              <a:t>助成事業</a:t>
            </a:r>
          </a:p>
        </p:txBody>
      </p:sp>
      <p:sp>
        <p:nvSpPr>
          <p:cNvPr id="8" name="テキスト ボックス 7"/>
          <p:cNvSpPr txBox="1"/>
          <p:nvPr/>
        </p:nvSpPr>
        <p:spPr>
          <a:xfrm>
            <a:off x="171450" y="1664391"/>
            <a:ext cx="6529388" cy="2362185"/>
          </a:xfrm>
          <a:prstGeom prst="rect">
            <a:avLst/>
          </a:prstGeom>
          <a:noFill/>
        </p:spPr>
        <p:txBody>
          <a:bodyPr wrap="square" rtlCol="0" anchor="ctr">
            <a:spAutoFit/>
          </a:bodyPr>
          <a:lstStyle/>
          <a:p>
            <a:r>
              <a:rPr lang="ja-JP" altLang="en-US" sz="1400" b="1" dirty="0">
                <a:solidFill>
                  <a:schemeClr val="bg2">
                    <a:lumMod val="25000"/>
                  </a:schemeClr>
                </a:solidFill>
              </a:rPr>
              <a:t>◆事業名</a:t>
            </a:r>
            <a:r>
              <a:rPr lang="ja-JP" altLang="en-US" sz="1600" b="1" dirty="0">
                <a:solidFill>
                  <a:schemeClr val="bg2">
                    <a:lumMod val="25000"/>
                  </a:schemeClr>
                </a:solidFill>
              </a:rPr>
              <a:t>　</a:t>
            </a:r>
            <a:r>
              <a:rPr lang="ja-JP" altLang="en-US" sz="1400" b="1" dirty="0">
                <a:solidFill>
                  <a:prstClr val="black"/>
                </a:solidFill>
              </a:rPr>
              <a:t>ご近所さんの顔がみえる拠点づくり</a:t>
            </a:r>
            <a:r>
              <a:rPr lang="ja-JP" altLang="en-US" sz="1400" b="1" dirty="0">
                <a:solidFill>
                  <a:schemeClr val="bg2">
                    <a:lumMod val="25000"/>
                  </a:schemeClr>
                </a:solidFill>
              </a:rPr>
              <a:t>事業「地区の家　えんえん」</a:t>
            </a:r>
            <a:endParaRPr lang="en-US" altLang="ja-JP" sz="14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r>
              <a:rPr lang="ja-JP" altLang="en-US" sz="1600" b="1" dirty="0">
                <a:solidFill>
                  <a:schemeClr val="bg2">
                    <a:lumMod val="25000"/>
                  </a:schemeClr>
                </a:solidFill>
              </a:rPr>
              <a:t>　　　</a:t>
            </a: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r>
              <a:rPr lang="ja-JP" altLang="en-US" sz="1600" b="1" dirty="0">
                <a:solidFill>
                  <a:schemeClr val="bg2">
                    <a:lumMod val="25000"/>
                  </a:schemeClr>
                </a:solidFill>
              </a:rPr>
              <a:t>　</a:t>
            </a: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endParaRPr lang="en-US" altLang="ja-JP" sz="1600" b="1" dirty="0">
              <a:solidFill>
                <a:schemeClr val="bg2">
                  <a:lumMod val="25000"/>
                </a:schemeClr>
              </a:solidFill>
            </a:endParaRPr>
          </a:p>
          <a:p>
            <a:pPr>
              <a:lnSpc>
                <a:spcPts val="120"/>
              </a:lnSpc>
            </a:pPr>
            <a:r>
              <a:rPr lang="ja-JP" altLang="en-US" sz="1600" b="1" dirty="0">
                <a:solidFill>
                  <a:schemeClr val="bg2">
                    <a:lumMod val="25000"/>
                  </a:schemeClr>
                </a:solidFill>
              </a:rPr>
              <a:t>　</a:t>
            </a:r>
            <a:endParaRPr lang="en-US" altLang="ja-JP" sz="1600" b="1" dirty="0">
              <a:solidFill>
                <a:schemeClr val="bg2">
                  <a:lumMod val="25000"/>
                </a:schemeClr>
              </a:solidFill>
            </a:endParaRPr>
          </a:p>
          <a:p>
            <a:pPr>
              <a:lnSpc>
                <a:spcPts val="120"/>
              </a:lnSpc>
            </a:pPr>
            <a:r>
              <a:rPr lang="ja-JP" altLang="en-US" sz="1600" b="1" dirty="0">
                <a:solidFill>
                  <a:schemeClr val="bg2">
                    <a:lumMod val="25000"/>
                  </a:schemeClr>
                </a:solidFill>
              </a:rPr>
              <a:t>　</a:t>
            </a:r>
            <a:endParaRPr lang="en-US" altLang="ja-JP" sz="1600" b="1" dirty="0">
              <a:solidFill>
                <a:schemeClr val="bg2">
                  <a:lumMod val="25000"/>
                </a:schemeClr>
              </a:solidFill>
            </a:endParaRPr>
          </a:p>
          <a:p>
            <a:pPr>
              <a:lnSpc>
                <a:spcPts val="120"/>
              </a:lnSpc>
            </a:pPr>
            <a:r>
              <a:rPr lang="ja-JP" altLang="en-US" sz="1400" b="1" dirty="0">
                <a:solidFill>
                  <a:schemeClr val="bg2">
                    <a:lumMod val="25000"/>
                  </a:schemeClr>
                </a:solidFill>
              </a:rPr>
              <a:t>◆事業内容</a:t>
            </a:r>
            <a:endParaRPr lang="en-US" altLang="ja-JP" sz="1400" b="1" dirty="0">
              <a:solidFill>
                <a:schemeClr val="bg2">
                  <a:lumMod val="25000"/>
                </a:schemeClr>
              </a:solidFill>
            </a:endParaRPr>
          </a:p>
          <a:p>
            <a:pPr>
              <a:lnSpc>
                <a:spcPts val="120"/>
              </a:lnSpc>
            </a:pPr>
            <a:endParaRPr lang="en-US" altLang="ja-JP" sz="1400" b="1" dirty="0">
              <a:solidFill>
                <a:schemeClr val="bg2">
                  <a:lumMod val="25000"/>
                </a:schemeClr>
              </a:solidFill>
            </a:endParaRPr>
          </a:p>
          <a:p>
            <a:pPr>
              <a:lnSpc>
                <a:spcPts val="120"/>
              </a:lnSpc>
            </a:pPr>
            <a:endParaRPr lang="en-US" altLang="ja-JP" sz="1400" b="1" dirty="0">
              <a:solidFill>
                <a:schemeClr val="bg2">
                  <a:lumMod val="25000"/>
                </a:schemeClr>
              </a:solidFill>
            </a:endParaRPr>
          </a:p>
          <a:p>
            <a:pPr>
              <a:lnSpc>
                <a:spcPts val="120"/>
              </a:lnSpc>
            </a:pPr>
            <a:endParaRPr lang="en-US" altLang="ja-JP" sz="1400" b="1" dirty="0">
              <a:solidFill>
                <a:schemeClr val="bg2">
                  <a:lumMod val="25000"/>
                </a:schemeClr>
              </a:solidFill>
            </a:endParaRPr>
          </a:p>
          <a:p>
            <a:pPr>
              <a:lnSpc>
                <a:spcPts val="120"/>
              </a:lnSpc>
            </a:pPr>
            <a:r>
              <a:rPr lang="ja-JP" altLang="en-US" sz="1400" b="1" dirty="0">
                <a:solidFill>
                  <a:schemeClr val="bg2">
                    <a:lumMod val="25000"/>
                  </a:schemeClr>
                </a:solidFill>
              </a:rPr>
              <a:t>　</a:t>
            </a:r>
            <a:endParaRPr lang="en-US" altLang="ja-JP" sz="1400" b="1" dirty="0">
              <a:solidFill>
                <a:schemeClr val="bg2">
                  <a:lumMod val="25000"/>
                </a:schemeClr>
              </a:solidFill>
            </a:endParaRPr>
          </a:p>
          <a:p>
            <a:r>
              <a:rPr lang="ja-JP" altLang="en-US" sz="1400" dirty="0">
                <a:solidFill>
                  <a:schemeClr val="bg2">
                    <a:lumMod val="25000"/>
                  </a:schemeClr>
                </a:solidFill>
              </a:rPr>
              <a:t>　　　 </a:t>
            </a:r>
            <a:r>
              <a:rPr lang="ja-JP" altLang="en-US" sz="1400" b="1" dirty="0">
                <a:solidFill>
                  <a:schemeClr val="bg2">
                    <a:lumMod val="25000"/>
                  </a:schemeClr>
                </a:solidFill>
              </a:rPr>
              <a:t>柱１　</a:t>
            </a:r>
            <a:r>
              <a:rPr lang="ja-JP" altLang="en-US" sz="1400" dirty="0">
                <a:solidFill>
                  <a:prstClr val="black"/>
                </a:solidFill>
              </a:rPr>
              <a:t> 孤立しがちな家族の居場所運営事業</a:t>
            </a:r>
            <a:endParaRPr lang="en-US" altLang="ja-JP" sz="1400" b="1" dirty="0">
              <a:solidFill>
                <a:schemeClr val="bg2">
                  <a:lumMod val="25000"/>
                </a:schemeClr>
              </a:solidFill>
            </a:endParaRPr>
          </a:p>
          <a:p>
            <a:r>
              <a:rPr lang="ja-JP" altLang="en-US" sz="1400" b="1" dirty="0">
                <a:solidFill>
                  <a:schemeClr val="bg2">
                    <a:lumMod val="25000"/>
                  </a:schemeClr>
                </a:solidFill>
              </a:rPr>
              <a:t>　　　 柱２　</a:t>
            </a:r>
            <a:r>
              <a:rPr lang="ja-JP" altLang="en-US" sz="1400" dirty="0">
                <a:solidFill>
                  <a:prstClr val="black"/>
                </a:solidFill>
              </a:rPr>
              <a:t> 居場所スタッフの育成</a:t>
            </a:r>
            <a:r>
              <a:rPr lang="ja-JP" altLang="en-US" sz="1400" b="1" dirty="0">
                <a:solidFill>
                  <a:schemeClr val="bg2">
                    <a:lumMod val="25000"/>
                  </a:schemeClr>
                </a:solidFill>
              </a:rPr>
              <a:t>　 </a:t>
            </a:r>
            <a:endParaRPr lang="en-US" altLang="ja-JP" sz="1400" dirty="0">
              <a:solidFill>
                <a:prstClr val="black"/>
              </a:solidFill>
            </a:endParaRPr>
          </a:p>
          <a:p>
            <a:r>
              <a:rPr lang="ja-JP" altLang="en-US" sz="1400" b="1" dirty="0">
                <a:solidFill>
                  <a:schemeClr val="bg2">
                    <a:lumMod val="25000"/>
                  </a:schemeClr>
                </a:solidFill>
              </a:rPr>
              <a:t>◆事業に至った経緯／目的</a:t>
            </a:r>
            <a:endParaRPr lang="en-US" altLang="ja-JP" sz="1400" b="1" dirty="0">
              <a:solidFill>
                <a:schemeClr val="bg2">
                  <a:lumMod val="25000"/>
                </a:schemeClr>
              </a:solidFill>
            </a:endParaRPr>
          </a:p>
          <a:p>
            <a:r>
              <a:rPr lang="ja-JP" altLang="en-US" sz="1200" dirty="0">
                <a:solidFill>
                  <a:prstClr val="black"/>
                </a:solidFill>
              </a:rPr>
              <a:t>当施設本体の保育事業を長く運営する中で、子育て世代の支援、高齢者の孤独、子どもの貧困など従来の行政制度では十分にカバーできず、必要な支援を受けられない「福祉制度のはざま」に直面する人たちの様子を耳にすることが多くあった。そのような問題を他人事で済ませず、私たちにできることを精一杯かたちにして地域貢献するためにこの事業開始を目指した。また、その必要性を実際に計画実行につなげられる人材を育成することで、長期における継続的な地域の人々の居場所づくりを実現する。</a:t>
            </a:r>
            <a:endParaRPr lang="en-US" altLang="ja-JP" sz="1200" dirty="0">
              <a:solidFill>
                <a:schemeClr val="bg2">
                  <a:lumMod val="25000"/>
                </a:schemeClr>
              </a:solidFill>
            </a:endParaRPr>
          </a:p>
        </p:txBody>
      </p:sp>
      <p:sp>
        <p:nvSpPr>
          <p:cNvPr id="10" name="正方形/長方形 9"/>
          <p:cNvSpPr/>
          <p:nvPr/>
        </p:nvSpPr>
        <p:spPr>
          <a:xfrm>
            <a:off x="20668" y="353003"/>
            <a:ext cx="6857999" cy="646331"/>
          </a:xfrm>
          <a:prstGeom prst="rect">
            <a:avLst/>
          </a:prstGeom>
          <a:noFill/>
        </p:spPr>
        <p:txBody>
          <a:bodyPr wrap="square">
            <a:spAutoFit/>
          </a:bodyPr>
          <a:lstStyle/>
          <a:p>
            <a:pPr algn="ctr"/>
            <a:r>
              <a:rPr lang="ja-JP" altLang="en-US" sz="3600" b="1" dirty="0">
                <a:ln w="22225">
                  <a:solidFill>
                    <a:srgbClr val="F09456"/>
                  </a:solidFill>
                  <a:prstDash val="solid"/>
                </a:ln>
                <a:solidFill>
                  <a:schemeClr val="accent2">
                    <a:lumMod val="40000"/>
                    <a:lumOff val="60000"/>
                  </a:schemeClr>
                </a:solidFill>
                <a:latin typeface="+mn-ea"/>
                <a:cs typeface="Arial Unicode MS" panose="020B0604020202020204" pitchFamily="50" charset="-128"/>
              </a:rPr>
              <a:t>活動成果報告書</a:t>
            </a:r>
            <a:endParaRPr lang="en-US" altLang="ja-JP" sz="3600" b="1" dirty="0">
              <a:ln w="22225">
                <a:solidFill>
                  <a:srgbClr val="F09456"/>
                </a:solidFill>
                <a:prstDash val="solid"/>
              </a:ln>
              <a:solidFill>
                <a:schemeClr val="accent2">
                  <a:lumMod val="40000"/>
                  <a:lumOff val="60000"/>
                </a:schemeClr>
              </a:solidFill>
              <a:latin typeface="+mn-ea"/>
              <a:cs typeface="Arial Unicode MS" panose="020B0604020202020204" pitchFamily="50" charset="-128"/>
            </a:endParaRPr>
          </a:p>
        </p:txBody>
      </p:sp>
      <p:sp>
        <p:nvSpPr>
          <p:cNvPr id="12" name="正方形/長方形 11"/>
          <p:cNvSpPr/>
          <p:nvPr/>
        </p:nvSpPr>
        <p:spPr>
          <a:xfrm>
            <a:off x="0" y="1365394"/>
            <a:ext cx="6878669" cy="369332"/>
          </a:xfrm>
          <a:prstGeom prst="rect">
            <a:avLst/>
          </a:prstGeom>
          <a:solidFill>
            <a:srgbClr val="F09456"/>
          </a:solidFill>
          <a:ln>
            <a:noFill/>
          </a:ln>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事業内容</a:t>
            </a:r>
            <a:endParaRPr lang="en-US" altLang="ja-JP"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0" name="テキスト ボックス 29"/>
          <p:cNvSpPr txBox="1"/>
          <p:nvPr/>
        </p:nvSpPr>
        <p:spPr>
          <a:xfrm>
            <a:off x="0" y="6244542"/>
            <a:ext cx="4601993" cy="313466"/>
          </a:xfrm>
          <a:prstGeom prst="rect">
            <a:avLst/>
          </a:prstGeom>
          <a:noFill/>
          <a:ln>
            <a:noFill/>
          </a:ln>
        </p:spPr>
        <p:txBody>
          <a:bodyPr wrap="square" lIns="72000" tIns="72000" rIns="72000" bIns="72000" rtlCol="0">
            <a:spAutoFit/>
          </a:bodyPr>
          <a:lstStyle/>
          <a:p>
            <a:pPr>
              <a:lnSpc>
                <a:spcPts val="1500"/>
              </a:lnSpc>
            </a:pPr>
            <a:r>
              <a:rPr lang="ja-JP" altLang="en-US" sz="1100" dirty="0">
                <a:latin typeface="+mn-ea"/>
              </a:rPr>
              <a:t>　</a:t>
            </a:r>
            <a:endParaRPr lang="ja-JP" altLang="en-US" sz="1100" dirty="0">
              <a:solidFill>
                <a:srgbClr val="FF0000"/>
              </a:solidFill>
              <a:latin typeface="+mn-ea"/>
            </a:endParaRPr>
          </a:p>
        </p:txBody>
      </p:sp>
      <p:sp>
        <p:nvSpPr>
          <p:cNvPr id="31" name="正方形/長方形 30">
            <a:extLst>
              <a:ext uri="{FF2B5EF4-FFF2-40B4-BE49-F238E27FC236}">
                <a16:creationId xmlns:a16="http://schemas.microsoft.com/office/drawing/2014/main" id="{1134E02A-96EE-442A-8935-C4D172DC8DEF}"/>
              </a:ext>
            </a:extLst>
          </p:cNvPr>
          <p:cNvSpPr/>
          <p:nvPr/>
        </p:nvSpPr>
        <p:spPr>
          <a:xfrm>
            <a:off x="-2" y="3988657"/>
            <a:ext cx="6878669" cy="369332"/>
          </a:xfrm>
          <a:prstGeom prst="rect">
            <a:avLst/>
          </a:prstGeom>
          <a:solidFill>
            <a:srgbClr val="F09456"/>
          </a:solidFill>
          <a:ln>
            <a:noFill/>
          </a:ln>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成果</a:t>
            </a:r>
            <a:endParaRPr lang="en-US" altLang="ja-JP"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9EDA0FF6-171A-47B0-ABD5-637D147E814F}"/>
              </a:ext>
            </a:extLst>
          </p:cNvPr>
          <p:cNvSpPr/>
          <p:nvPr/>
        </p:nvSpPr>
        <p:spPr>
          <a:xfrm>
            <a:off x="-3191" y="7913209"/>
            <a:ext cx="6878669" cy="369332"/>
          </a:xfrm>
          <a:prstGeom prst="rect">
            <a:avLst/>
          </a:prstGeom>
          <a:solidFill>
            <a:srgbClr val="F09456"/>
          </a:solidFill>
          <a:ln>
            <a:noFill/>
          </a:ln>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事業のふり返り／今後の課題や展望</a:t>
            </a:r>
            <a:endParaRPr lang="en-US" altLang="ja-JP"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3F42BC8E-C14A-469D-87B3-7CD28BE1C61B}"/>
              </a:ext>
            </a:extLst>
          </p:cNvPr>
          <p:cNvSpPr txBox="1"/>
          <p:nvPr/>
        </p:nvSpPr>
        <p:spPr>
          <a:xfrm>
            <a:off x="1771163" y="938255"/>
            <a:ext cx="3357008" cy="400110"/>
          </a:xfrm>
          <a:prstGeom prst="rect">
            <a:avLst/>
          </a:prstGeom>
          <a:noFill/>
        </p:spPr>
        <p:txBody>
          <a:bodyPr wrap="square" rtlCol="0">
            <a:spAutoFit/>
          </a:bodyPr>
          <a:lstStyle/>
          <a:p>
            <a:pPr algn="ctr"/>
            <a:r>
              <a:rPr kumimoji="1" lang="ja-JP" altLang="en-US" sz="2000" b="1" dirty="0">
                <a:solidFill>
                  <a:srgbClr val="F09456"/>
                </a:solidFill>
                <a:latin typeface="BIZ UDPゴシック" panose="020B0400000000000000" pitchFamily="50" charset="-128"/>
                <a:ea typeface="BIZ UDPゴシック" panose="020B0400000000000000" pitchFamily="50" charset="-128"/>
              </a:rPr>
              <a:t>社会福祉法人大分県福祉会　</a:t>
            </a:r>
          </a:p>
        </p:txBody>
      </p:sp>
      <p:pic>
        <p:nvPicPr>
          <p:cNvPr id="28" name="図 27">
            <a:extLst>
              <a:ext uri="{FF2B5EF4-FFF2-40B4-BE49-F238E27FC236}">
                <a16:creationId xmlns:a16="http://schemas.microsoft.com/office/drawing/2014/main" id="{E828CF07-2F87-43C8-8894-7981B6248C73}"/>
              </a:ext>
            </a:extLst>
          </p:cNvPr>
          <p:cNvPicPr>
            <a:picLocks noChangeAspect="1"/>
          </p:cNvPicPr>
          <p:nvPr/>
        </p:nvPicPr>
        <p:blipFill>
          <a:blip r:embed="rId3"/>
          <a:stretch>
            <a:fillRect/>
          </a:stretch>
        </p:blipFill>
        <p:spPr>
          <a:xfrm>
            <a:off x="5388995" y="214027"/>
            <a:ext cx="1078973" cy="783126"/>
          </a:xfrm>
          <a:prstGeom prst="rect">
            <a:avLst/>
          </a:prstGeom>
        </p:spPr>
      </p:pic>
      <p:sp>
        <p:nvSpPr>
          <p:cNvPr id="39" name="テキスト ボックス 38">
            <a:extLst>
              <a:ext uri="{FF2B5EF4-FFF2-40B4-BE49-F238E27FC236}">
                <a16:creationId xmlns:a16="http://schemas.microsoft.com/office/drawing/2014/main" id="{8E672CC3-9C4F-4483-91A6-0414D7E5A545}"/>
              </a:ext>
            </a:extLst>
          </p:cNvPr>
          <p:cNvSpPr txBox="1"/>
          <p:nvPr/>
        </p:nvSpPr>
        <p:spPr>
          <a:xfrm>
            <a:off x="384385" y="8260057"/>
            <a:ext cx="6057273" cy="1384995"/>
          </a:xfrm>
          <a:prstGeom prst="rect">
            <a:avLst/>
          </a:prstGeom>
          <a:noFill/>
        </p:spPr>
        <p:txBody>
          <a:bodyPr wrap="square" rtlCol="0">
            <a:spAutoFit/>
          </a:bodyPr>
          <a:lstStyle/>
          <a:p>
            <a:r>
              <a:rPr lang="ja-JP" altLang="en-US" sz="1400" dirty="0">
                <a:solidFill>
                  <a:prstClr val="black"/>
                </a:solidFill>
              </a:rPr>
              <a:t>事業をとおして世代性別を問わず多くの地域の人とのつながりを広げることができ、安心感や満足感を共有できた。が、一方で世代間や異なる環境間の交流は現状難しい。また本体事業である保育業務がメインの中で、違う角度での活用域を見出していく重要性も感じる。手探りでの事業開始の中で</a:t>
            </a:r>
            <a:r>
              <a:rPr lang="en-US" altLang="ja-JP" sz="1400" dirty="0">
                <a:solidFill>
                  <a:prstClr val="black"/>
                </a:solidFill>
              </a:rPr>
              <a:t>WAM</a:t>
            </a:r>
            <a:r>
              <a:rPr lang="ja-JP" altLang="en-US" sz="1400" dirty="0">
                <a:solidFill>
                  <a:prstClr val="black"/>
                </a:solidFill>
              </a:rPr>
              <a:t>助成をいただき様々な試みができたおかげで一定の目標達成と更なる課題を見出すことができ、今後の在り方、成長に向けて展望をつなげることができた。</a:t>
            </a:r>
            <a:endParaRPr lang="en-US" altLang="ja-JP" sz="1400" dirty="0">
              <a:solidFill>
                <a:prstClr val="black"/>
              </a:solidFill>
            </a:endParaRPr>
          </a:p>
        </p:txBody>
      </p:sp>
      <p:sp>
        <p:nvSpPr>
          <p:cNvPr id="2" name="テキスト ボックス 1">
            <a:extLst>
              <a:ext uri="{FF2B5EF4-FFF2-40B4-BE49-F238E27FC236}">
                <a16:creationId xmlns:a16="http://schemas.microsoft.com/office/drawing/2014/main" id="{CA1208F5-624C-F3BA-1C4B-D2EBE916A334}"/>
              </a:ext>
            </a:extLst>
          </p:cNvPr>
          <p:cNvSpPr txBox="1"/>
          <p:nvPr/>
        </p:nvSpPr>
        <p:spPr>
          <a:xfrm>
            <a:off x="171450" y="4365315"/>
            <a:ext cx="6529388" cy="1815882"/>
          </a:xfrm>
          <a:prstGeom prst="rect">
            <a:avLst/>
          </a:prstGeom>
          <a:noFill/>
        </p:spPr>
        <p:txBody>
          <a:bodyPr wrap="square" rtlCol="0">
            <a:spAutoFit/>
          </a:bodyPr>
          <a:lstStyle/>
          <a:p>
            <a:r>
              <a:rPr kumimoji="1" lang="ja-JP" altLang="en-US" sz="1400" dirty="0"/>
              <a:t>地域食堂やマルシェ、子育て広場などを催し幅広い交流を試みた。どの世代においても、スタッフを介して顔見知りが増えることでの安心感や、気軽な相談相手や見守ってくれる人ができることで、孤独や孤立の防止解消に役立つことができた</a:t>
            </a:r>
            <a:r>
              <a:rPr lang="ja-JP" altLang="en-US" sz="1400" dirty="0"/>
              <a:t>。</a:t>
            </a:r>
            <a:endParaRPr lang="en-US" altLang="ja-JP" sz="1400" dirty="0"/>
          </a:p>
          <a:p>
            <a:r>
              <a:rPr lang="ja-JP" altLang="en-US" sz="1400" dirty="0"/>
              <a:t>多様化する家庭環境との関わりの難しさを目の当たりにすることもあり、スタッフ間で情報共有しながら見守り、公的関係機関に連絡依頼をして困窮家庭の支援につなげることができた。人のつながりを広げる役目の中で、スタッフも多くの経験値を積み、事業の重要性や在り方について自身で模索し創意工夫をして、お互いの協力体制を取りながら成長し、今後の継続的な地域との関わりにつなげることができた。</a:t>
            </a:r>
            <a:endParaRPr kumimoji="1" lang="ja-JP" altLang="en-US" sz="1400" dirty="0"/>
          </a:p>
        </p:txBody>
      </p:sp>
      <p:pic>
        <p:nvPicPr>
          <p:cNvPr id="7" name="図 6">
            <a:extLst>
              <a:ext uri="{FF2B5EF4-FFF2-40B4-BE49-F238E27FC236}">
                <a16:creationId xmlns:a16="http://schemas.microsoft.com/office/drawing/2014/main" id="{BA93888D-92E1-5B47-61CD-2C4299329ECE}"/>
              </a:ext>
            </a:extLst>
          </p:cNvPr>
          <p:cNvPicPr>
            <a:picLocks noChangeAspect="1"/>
          </p:cNvPicPr>
          <p:nvPr/>
        </p:nvPicPr>
        <p:blipFill>
          <a:blip r:embed="rId4" cstate="print">
            <a:extLst>
              <a:ext uri="{28A0092B-C50C-407E-A947-70E740481C1C}">
                <a14:useLocalDpi xmlns:a14="http://schemas.microsoft.com/office/drawing/2010/main" val="0"/>
              </a:ext>
            </a:extLst>
          </a:blip>
          <a:srcRect l="23419" t="7045" r="12393" b="1"/>
          <a:stretch>
            <a:fillRect/>
          </a:stretch>
        </p:blipFill>
        <p:spPr>
          <a:xfrm rot="5400000">
            <a:off x="1094097" y="5735472"/>
            <a:ext cx="1759079" cy="2545401"/>
          </a:xfrm>
          <a:prstGeom prst="rect">
            <a:avLst/>
          </a:prstGeom>
        </p:spPr>
      </p:pic>
      <p:pic>
        <p:nvPicPr>
          <p:cNvPr id="11" name="図 10">
            <a:extLst>
              <a:ext uri="{FF2B5EF4-FFF2-40B4-BE49-F238E27FC236}">
                <a16:creationId xmlns:a16="http://schemas.microsoft.com/office/drawing/2014/main" id="{AA926098-2978-69F9-2EEC-632561042F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3836736" y="6129495"/>
            <a:ext cx="2361287" cy="1770966"/>
          </a:xfrm>
          <a:prstGeom prst="rect">
            <a:avLst/>
          </a:prstGeom>
        </p:spPr>
      </p:pic>
    </p:spTree>
    <p:extLst>
      <p:ext uri="{BB962C8B-B14F-4D97-AF65-F5344CB8AC3E}">
        <p14:creationId xmlns:p14="http://schemas.microsoft.com/office/powerpoint/2010/main" val="3886452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795564" y="89900"/>
            <a:ext cx="3632200" cy="338554"/>
          </a:xfrm>
          <a:prstGeom prst="rect">
            <a:avLst/>
          </a:prstGeom>
          <a:noFill/>
        </p:spPr>
        <p:txBody>
          <a:bodyPr wrap="square" rtlCol="0">
            <a:spAutoFit/>
          </a:bodyPr>
          <a:lstStyle/>
          <a:p>
            <a:r>
              <a:rPr lang="ja-JP" altLang="en-US" sz="1600" b="1" dirty="0">
                <a:solidFill>
                  <a:schemeClr val="bg2">
                    <a:lumMod val="25000"/>
                  </a:schemeClr>
                </a:solidFill>
                <a:latin typeface="BIZ UDPゴシック" panose="020B0400000000000000" pitchFamily="50" charset="-128"/>
                <a:ea typeface="BIZ UDPゴシック" panose="020B0400000000000000" pitchFamily="50" charset="-128"/>
              </a:rPr>
              <a:t>令和５年度（補正予算）</a:t>
            </a:r>
            <a:r>
              <a:rPr lang="en-US" altLang="ja-JP" sz="1600" b="1" dirty="0">
                <a:solidFill>
                  <a:schemeClr val="bg2">
                    <a:lumMod val="25000"/>
                  </a:schemeClr>
                </a:solidFill>
                <a:latin typeface="BIZ UDPゴシック" panose="020B0400000000000000" pitchFamily="50" charset="-128"/>
                <a:ea typeface="BIZ UDPゴシック" panose="020B0400000000000000" pitchFamily="50" charset="-128"/>
              </a:rPr>
              <a:t>WAM</a:t>
            </a:r>
            <a:r>
              <a:rPr lang="ja-JP" altLang="en-US" sz="1600" b="1" dirty="0">
                <a:solidFill>
                  <a:schemeClr val="bg2">
                    <a:lumMod val="25000"/>
                  </a:schemeClr>
                </a:solidFill>
                <a:latin typeface="BIZ UDPゴシック" panose="020B0400000000000000" pitchFamily="50" charset="-128"/>
                <a:ea typeface="BIZ UDPゴシック" panose="020B0400000000000000" pitchFamily="50" charset="-128"/>
              </a:rPr>
              <a:t>助成事業</a:t>
            </a:r>
          </a:p>
        </p:txBody>
      </p:sp>
      <p:sp>
        <p:nvSpPr>
          <p:cNvPr id="10" name="正方形/長方形 9"/>
          <p:cNvSpPr/>
          <p:nvPr/>
        </p:nvSpPr>
        <p:spPr>
          <a:xfrm>
            <a:off x="91342" y="336001"/>
            <a:ext cx="6857999" cy="646331"/>
          </a:xfrm>
          <a:prstGeom prst="rect">
            <a:avLst/>
          </a:prstGeom>
          <a:noFill/>
        </p:spPr>
        <p:txBody>
          <a:bodyPr wrap="square">
            <a:spAutoFit/>
          </a:bodyPr>
          <a:lstStyle/>
          <a:p>
            <a:pPr algn="ctr"/>
            <a:r>
              <a:rPr lang="ja-JP" altLang="en-US" sz="3600" b="1" dirty="0">
                <a:ln w="22225">
                  <a:solidFill>
                    <a:srgbClr val="F09456"/>
                  </a:solidFill>
                  <a:prstDash val="solid"/>
                </a:ln>
                <a:solidFill>
                  <a:schemeClr val="accent2">
                    <a:lumMod val="40000"/>
                    <a:lumOff val="60000"/>
                  </a:schemeClr>
                </a:solidFill>
                <a:latin typeface="+mn-ea"/>
                <a:cs typeface="Arial Unicode MS" panose="020B0604020202020204" pitchFamily="50" charset="-128"/>
              </a:rPr>
              <a:t>活動成果報告書</a:t>
            </a:r>
            <a:endParaRPr lang="en-US" altLang="ja-JP" sz="3600" b="1" dirty="0">
              <a:ln w="22225">
                <a:solidFill>
                  <a:srgbClr val="F09456"/>
                </a:solidFill>
                <a:prstDash val="solid"/>
              </a:ln>
              <a:solidFill>
                <a:schemeClr val="accent2">
                  <a:lumMod val="40000"/>
                  <a:lumOff val="60000"/>
                </a:schemeClr>
              </a:solidFill>
              <a:latin typeface="+mn-ea"/>
              <a:cs typeface="Arial Unicode MS" panose="020B0604020202020204" pitchFamily="50" charset="-128"/>
            </a:endParaRPr>
          </a:p>
        </p:txBody>
      </p:sp>
      <p:sp>
        <p:nvSpPr>
          <p:cNvPr id="12" name="正方形/長方形 11"/>
          <p:cNvSpPr/>
          <p:nvPr/>
        </p:nvSpPr>
        <p:spPr>
          <a:xfrm>
            <a:off x="0" y="1365394"/>
            <a:ext cx="6878669" cy="369332"/>
          </a:xfrm>
          <a:prstGeom prst="rect">
            <a:avLst/>
          </a:prstGeom>
          <a:solidFill>
            <a:srgbClr val="F09456"/>
          </a:solidFill>
          <a:ln>
            <a:noFill/>
          </a:ln>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事業内容</a:t>
            </a:r>
            <a:endParaRPr lang="en-US" altLang="ja-JP"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0" name="テキスト ボックス 29"/>
          <p:cNvSpPr txBox="1"/>
          <p:nvPr/>
        </p:nvSpPr>
        <p:spPr>
          <a:xfrm>
            <a:off x="0" y="6244542"/>
            <a:ext cx="4601993" cy="313466"/>
          </a:xfrm>
          <a:prstGeom prst="rect">
            <a:avLst/>
          </a:prstGeom>
          <a:noFill/>
          <a:ln>
            <a:noFill/>
          </a:ln>
        </p:spPr>
        <p:txBody>
          <a:bodyPr wrap="square" lIns="72000" tIns="72000" rIns="72000" bIns="72000" rtlCol="0">
            <a:spAutoFit/>
          </a:bodyPr>
          <a:lstStyle/>
          <a:p>
            <a:pPr>
              <a:lnSpc>
                <a:spcPts val="1500"/>
              </a:lnSpc>
            </a:pPr>
            <a:r>
              <a:rPr lang="ja-JP" altLang="en-US" sz="1100" dirty="0">
                <a:latin typeface="+mn-ea"/>
              </a:rPr>
              <a:t>　</a:t>
            </a:r>
            <a:endParaRPr lang="ja-JP" altLang="en-US" sz="1100" dirty="0">
              <a:solidFill>
                <a:srgbClr val="FF0000"/>
              </a:solidFill>
              <a:latin typeface="+mn-ea"/>
            </a:endParaRPr>
          </a:p>
        </p:txBody>
      </p:sp>
      <p:sp>
        <p:nvSpPr>
          <p:cNvPr id="31" name="正方形/長方形 30">
            <a:extLst>
              <a:ext uri="{FF2B5EF4-FFF2-40B4-BE49-F238E27FC236}">
                <a16:creationId xmlns:a16="http://schemas.microsoft.com/office/drawing/2014/main" id="{1134E02A-96EE-442A-8935-C4D172DC8DEF}"/>
              </a:ext>
            </a:extLst>
          </p:cNvPr>
          <p:cNvSpPr/>
          <p:nvPr/>
        </p:nvSpPr>
        <p:spPr>
          <a:xfrm>
            <a:off x="-2" y="3988657"/>
            <a:ext cx="6878669" cy="369332"/>
          </a:xfrm>
          <a:prstGeom prst="rect">
            <a:avLst/>
          </a:prstGeom>
          <a:solidFill>
            <a:srgbClr val="F09456"/>
          </a:solidFill>
          <a:ln>
            <a:noFill/>
          </a:ln>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成果</a:t>
            </a:r>
            <a:endParaRPr lang="en-US" altLang="ja-JP"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9EDA0FF6-171A-47B0-ABD5-637D147E814F}"/>
              </a:ext>
            </a:extLst>
          </p:cNvPr>
          <p:cNvSpPr/>
          <p:nvPr/>
        </p:nvSpPr>
        <p:spPr>
          <a:xfrm>
            <a:off x="-20669" y="8239018"/>
            <a:ext cx="6878669" cy="369332"/>
          </a:xfrm>
          <a:prstGeom prst="rect">
            <a:avLst/>
          </a:prstGeom>
          <a:solidFill>
            <a:srgbClr val="F09456"/>
          </a:solidFill>
          <a:ln>
            <a:noFill/>
          </a:ln>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事業のふり返り／今後の課題や展望</a:t>
            </a:r>
            <a:endParaRPr lang="en-US" altLang="ja-JP"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3F42BC8E-C14A-469D-87B3-7CD28BE1C61B}"/>
              </a:ext>
            </a:extLst>
          </p:cNvPr>
          <p:cNvSpPr txBox="1"/>
          <p:nvPr/>
        </p:nvSpPr>
        <p:spPr>
          <a:xfrm>
            <a:off x="1825947" y="901203"/>
            <a:ext cx="3357008" cy="400110"/>
          </a:xfrm>
          <a:prstGeom prst="rect">
            <a:avLst/>
          </a:prstGeom>
          <a:noFill/>
        </p:spPr>
        <p:txBody>
          <a:bodyPr wrap="square" rtlCol="0">
            <a:spAutoFit/>
          </a:bodyPr>
          <a:lstStyle/>
          <a:p>
            <a:pPr algn="ctr"/>
            <a:r>
              <a:rPr kumimoji="1" lang="en-US" altLang="ja-JP" sz="2000" b="1" dirty="0">
                <a:solidFill>
                  <a:srgbClr val="F09456"/>
                </a:solidFill>
                <a:latin typeface="BIZ UDPゴシック" panose="020B0400000000000000" pitchFamily="50" charset="-128"/>
                <a:ea typeface="BIZ UDPゴシック" panose="020B0400000000000000" pitchFamily="50" charset="-128"/>
              </a:rPr>
              <a:t>NPO</a:t>
            </a:r>
            <a:r>
              <a:rPr kumimoji="1" lang="ja-JP" altLang="en-US" sz="2000" b="1" dirty="0">
                <a:solidFill>
                  <a:srgbClr val="F09456"/>
                </a:solidFill>
                <a:latin typeface="BIZ UDPゴシック" panose="020B0400000000000000" pitchFamily="50" charset="-128"/>
                <a:ea typeface="BIZ UDPゴシック" panose="020B0400000000000000" pitchFamily="50" charset="-128"/>
              </a:rPr>
              <a:t>法人○○会</a:t>
            </a:r>
          </a:p>
        </p:txBody>
      </p:sp>
      <p:pic>
        <p:nvPicPr>
          <p:cNvPr id="28" name="図 27">
            <a:extLst>
              <a:ext uri="{FF2B5EF4-FFF2-40B4-BE49-F238E27FC236}">
                <a16:creationId xmlns:a16="http://schemas.microsoft.com/office/drawing/2014/main" id="{E828CF07-2F87-43C8-8894-7981B6248C73}"/>
              </a:ext>
            </a:extLst>
          </p:cNvPr>
          <p:cNvPicPr>
            <a:picLocks noChangeAspect="1"/>
          </p:cNvPicPr>
          <p:nvPr/>
        </p:nvPicPr>
        <p:blipFill>
          <a:blip r:embed="rId3"/>
          <a:stretch>
            <a:fillRect/>
          </a:stretch>
        </p:blipFill>
        <p:spPr>
          <a:xfrm>
            <a:off x="5687685" y="83050"/>
            <a:ext cx="1078973" cy="783126"/>
          </a:xfrm>
          <a:prstGeom prst="rect">
            <a:avLst/>
          </a:prstGeom>
        </p:spPr>
      </p:pic>
      <p:sp>
        <p:nvSpPr>
          <p:cNvPr id="33" name="四角形: 角を丸くする 32">
            <a:extLst>
              <a:ext uri="{FF2B5EF4-FFF2-40B4-BE49-F238E27FC236}">
                <a16:creationId xmlns:a16="http://schemas.microsoft.com/office/drawing/2014/main" id="{540FDF0C-22D9-457D-9BB5-B105368C4328}"/>
              </a:ext>
            </a:extLst>
          </p:cNvPr>
          <p:cNvSpPr/>
          <p:nvPr/>
        </p:nvSpPr>
        <p:spPr>
          <a:xfrm>
            <a:off x="390835" y="6261499"/>
            <a:ext cx="2829994" cy="167464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dirty="0"/>
              <a:t>写真・表・図など</a:t>
            </a:r>
          </a:p>
        </p:txBody>
      </p:sp>
      <p:sp>
        <p:nvSpPr>
          <p:cNvPr id="37" name="四角形: 角を丸くする 36">
            <a:extLst>
              <a:ext uri="{FF2B5EF4-FFF2-40B4-BE49-F238E27FC236}">
                <a16:creationId xmlns:a16="http://schemas.microsoft.com/office/drawing/2014/main" id="{63F136B6-2E40-4D67-BAE0-AD05F20C32C5}"/>
              </a:ext>
            </a:extLst>
          </p:cNvPr>
          <p:cNvSpPr/>
          <p:nvPr/>
        </p:nvSpPr>
        <p:spPr>
          <a:xfrm>
            <a:off x="3611664" y="6251947"/>
            <a:ext cx="2829994" cy="167464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dirty="0"/>
              <a:t>写真・表・図など</a:t>
            </a:r>
          </a:p>
        </p:txBody>
      </p:sp>
      <p:sp>
        <p:nvSpPr>
          <p:cNvPr id="39" name="テキスト ボックス 38">
            <a:extLst>
              <a:ext uri="{FF2B5EF4-FFF2-40B4-BE49-F238E27FC236}">
                <a16:creationId xmlns:a16="http://schemas.microsoft.com/office/drawing/2014/main" id="{8E672CC3-9C4F-4483-91A6-0414D7E5A545}"/>
              </a:ext>
            </a:extLst>
          </p:cNvPr>
          <p:cNvSpPr txBox="1"/>
          <p:nvPr/>
        </p:nvSpPr>
        <p:spPr>
          <a:xfrm>
            <a:off x="400363" y="8734453"/>
            <a:ext cx="6057273" cy="954107"/>
          </a:xfrm>
          <a:prstGeom prst="rect">
            <a:avLst/>
          </a:prstGeom>
          <a:noFill/>
        </p:spPr>
        <p:txBody>
          <a:bodyPr wrap="square" rtlCol="0">
            <a:spAutoFit/>
          </a:bodyPr>
          <a:lstStyle/>
          <a:p>
            <a:r>
              <a:rPr lang="ja-JP" altLang="en-US" sz="1400" dirty="0">
                <a:solidFill>
                  <a:prstClr val="black"/>
                </a:solidFill>
              </a:rPr>
              <a:t>○○○○○○○○○○○○○○○○○○○○○○○○○○○○○○○○○○○○○○○○○○○○○○○○○○○○○○○○○○○○○○○○○○○○○○○○○○○○○○○○○○○○○○○○○○○○○○○○○○○○○○○○○○○○○○○○○○○○○○○○○○○○○○○○○○○○</a:t>
            </a:r>
            <a:endParaRPr lang="en-US" altLang="ja-JP" sz="1400" dirty="0">
              <a:solidFill>
                <a:prstClr val="black"/>
              </a:solidFill>
            </a:endParaRPr>
          </a:p>
        </p:txBody>
      </p:sp>
      <p:sp>
        <p:nvSpPr>
          <p:cNvPr id="40" name="テキスト ボックス 39">
            <a:extLst>
              <a:ext uri="{FF2B5EF4-FFF2-40B4-BE49-F238E27FC236}">
                <a16:creationId xmlns:a16="http://schemas.microsoft.com/office/drawing/2014/main" id="{795215ED-D250-4B6A-A920-BB1ADEAB90D9}"/>
              </a:ext>
            </a:extLst>
          </p:cNvPr>
          <p:cNvSpPr txBox="1"/>
          <p:nvPr/>
        </p:nvSpPr>
        <p:spPr>
          <a:xfrm>
            <a:off x="410695" y="4509525"/>
            <a:ext cx="6057273" cy="1600438"/>
          </a:xfrm>
          <a:prstGeom prst="rect">
            <a:avLst/>
          </a:prstGeom>
          <a:noFill/>
        </p:spPr>
        <p:txBody>
          <a:bodyPr wrap="square" rtlCol="0">
            <a:spAutoFit/>
          </a:bodyPr>
          <a:lstStyle/>
          <a:p>
            <a:r>
              <a:rPr lang="ja-JP" altLang="en-US" sz="1400" dirty="0">
                <a:solidFill>
                  <a:prstClr val="black"/>
                </a:solidFill>
              </a:rPr>
              <a:t>○○○○○○○○○○○○○○○○○○○○○○○○○○○○○○○○○○○○○○○○○○○○○○○○○○○○○○○○○○○○○○○○○○○○○○○○○○○○○○○○○○○○○○○○○○○○○○○○○○○○○○○○○○○○○○○○○○○○○○○○○○○○○○○○○○○○○○○○○○○○○○○○○○○○○○○○○○○○○○○○○○○○○○○○○○○○○○○○○○○○○○○○○○○○○○○○○○○○○○○○○○○○○○○○○○○○○○○○○○○○○○○○○○○○○○○</a:t>
            </a:r>
            <a:endParaRPr lang="en-US" altLang="ja-JP" sz="1400" dirty="0">
              <a:solidFill>
                <a:prstClr val="black"/>
              </a:solidFill>
            </a:endParaRPr>
          </a:p>
        </p:txBody>
      </p:sp>
    </p:spTree>
    <p:extLst>
      <p:ext uri="{BB962C8B-B14F-4D97-AF65-F5344CB8AC3E}">
        <p14:creationId xmlns:p14="http://schemas.microsoft.com/office/powerpoint/2010/main" val="32281588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466</TotalTime>
  <Words>880</Words>
  <Application>Microsoft Office PowerPoint</Application>
  <PresentationFormat>A4 210 x 297 mm</PresentationFormat>
  <Paragraphs>49</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BIZ UDPゴシック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TH-User15</dc:creator>
  <cp:lastModifiedBy>TH-User15</cp:lastModifiedBy>
  <cp:revision>7</cp:revision>
  <cp:lastPrinted>2026-05-14T07:11:21Z</cp:lastPrinted>
  <dcterms:created xsi:type="dcterms:W3CDTF">2018-11-30T07:55:07Z</dcterms:created>
  <dcterms:modified xsi:type="dcterms:W3CDTF">2026-05-14T07:14:47Z</dcterms:modified>
</cp:coreProperties>
</file>